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22D"/>
    <a:srgbClr val="FFB3E2"/>
    <a:srgbClr val="E6008E"/>
    <a:srgbClr val="BE0077"/>
    <a:srgbClr val="CFB7FF"/>
    <a:srgbClr val="9966FF"/>
    <a:srgbClr val="F18A11"/>
    <a:srgbClr val="FFE120"/>
    <a:srgbClr val="44257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53" autoAdjust="0"/>
    <p:restoredTop sz="94637"/>
  </p:normalViewPr>
  <p:slideViewPr>
    <p:cSldViewPr snapToGrid="0" snapToObjects="1">
      <p:cViewPr varScale="1">
        <p:scale>
          <a:sx n="117" d="100"/>
          <a:sy n="117" d="100"/>
        </p:scale>
        <p:origin x="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C06F0-D0F0-40D9-9A8D-FD8EAA12D60A}" type="datetimeFigureOut">
              <a:rPr lang="en-GB" smtClean="0"/>
              <a:t>06/01/2023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5EEC4-B6C8-4DDE-BED6-D190461691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615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EEC4-B6C8-4DDE-BED6-D1904616919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839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0ADA4-81E5-C44C-A95A-09E05F94139A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C55-F2B6-8A47-A3FA-32303C5F3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0ADA4-81E5-C44C-A95A-09E05F94139A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C55-F2B6-8A47-A3FA-32303C5F3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0ADA4-81E5-C44C-A95A-09E05F94139A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C55-F2B6-8A47-A3FA-32303C5F3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0ADA4-81E5-C44C-A95A-09E05F94139A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C55-F2B6-8A47-A3FA-32303C5F3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0ADA4-81E5-C44C-A95A-09E05F94139A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C55-F2B6-8A47-A3FA-32303C5F3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0ADA4-81E5-C44C-A95A-09E05F94139A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C55-F2B6-8A47-A3FA-32303C5F3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0ADA4-81E5-C44C-A95A-09E05F94139A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C55-F2B6-8A47-A3FA-32303C5F3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0ADA4-81E5-C44C-A95A-09E05F94139A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C55-F2B6-8A47-A3FA-32303C5F3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0ADA4-81E5-C44C-A95A-09E05F94139A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C55-F2B6-8A47-A3FA-32303C5F3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C0ADA4-81E5-C44C-A95A-09E05F94139A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DC55-F2B6-8A47-A3FA-32303C5F33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74" b="21251"/>
          <a:stretch/>
        </p:blipFill>
        <p:spPr>
          <a:xfrm>
            <a:off x="0" y="6293917"/>
            <a:ext cx="12192000" cy="5581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0616" y="62012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34EDC55-F2B6-8A47-A3FA-32303C5F3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forms.office.com/r/vmMU2CmmHc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forms.office.com/r/Abs1SnBKi7" TargetMode="External"/><Relationship Id="rId4" Type="http://schemas.openxmlformats.org/officeDocument/2006/relationships/hyperlink" Target="https://forms.office.com/r/Ps9jyHWZnL" TargetMode="External"/><Relationship Id="rId9" Type="http://schemas.openxmlformats.org/officeDocument/2006/relationships/hyperlink" Target="mailto:mtw-tr.psychologicaloh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 descr="data:image/png;base64,iVBORw0KGgoAAAANSUhEUgAAAJcAAAA0CAMAAACwyVoLAAAAZlBMVEVIZ6r///9FZak4XKU6XqZCY6g/Yad7jr6Xpcu3v9o1WqTM0uQyWKMuVqLb3+zv8fZadLGlsdHq7PT3+PskUKDi5fBNa6zAyN6grdCst9Vje7RvhLmOncZof7bT2OhTb64aS5+DlMGAopX6AAAEMUlEQVRYhe1Y69KiMAzFNi3SiyAICCh8vv9LbpuUi7p+CzuzOzuz5I+0TZPTJD3pGEW77LLLLrvssss6YU5+b9v2PetVgWdtmw0bHUjLWTZsAyasEsNKR8w06cHJCba5eORpcbjKTXu60u1JVjlisjyglHwTLnn0m47bcMV+zzpc8nr4J3HZ3OumfV9vcvHncXnVIjJqW7j+OC7AmlfbQP01XHOw3i/+E0tNgwnXG4m9Tszj1biEtV+I68taFzIGdmgrKyPrBKEyx1JZm4HFuEir3EAZMeMCA25GTZ6VrdpM2jmMYFnrbIJ4xuU9WPEBFovTHMu+yPO05kyeCzfIH6b0Y7ddiCuxSH522vx2wsEp5hOuSvsf3VIM4K6LoE7IZEXkWNQtX+KqnIc8zT6FKz7MUvORyQ43b0vzSNzTaXkQrJwGiQ24rkWYiT0O00waxd1PQFxMM1c14zI1fny6ak+4GttPRgvExbJ5tVc8XyhfgXDNkrFINcuJljl+X05c+YiL5nP41MSecB3vhKnWNNYKCGhZ16fD0SD/5nHb+bAVbMR1qim5tWItfqTBwMlGho6ia4paNeJSON99vstMCEU23AfGtv8CBWhGGwpXfAGwUAHaAsGk9MsPTrhiC5cbfnFAA/UFVIQG7vJBYVFwQaiNIlwXjGttPsLyrMARl2KMiL91dwTQpbbHxXZW0ZyU8uLDmBhc7f2qxYh1lGhfM4CxPdvE/zykd4OBN4SLYV5+8RKZ+Ev5Q6berMCM6guZpctMSTpdnRzLGTW+JwDPf5sZmgpT4wEO6N/6C1RIxNX0I9xVuDBwqZ0w6AvmpaNzEdZZAi7ke3mecfX+YGwgAxhH6Q0oLEqqr5z2fw/rL+EyC1w4e1qNi/Lo00DX+Gd5zHUf5Gxe8/j4kEfxlkc87/UX3WjCRXWfvdZ9gi2dhbr/MkECf+m3uvctiQws6174r7Hu8QnjCW8VLrrm2iolnniiM8BVFXhiACGE5HIY+cvxhCWeAE4kbrmpsE108MAYC8WNpiMGXLcVmZxwMSLnvA4sqBUnxuyTpD/cDBZRcX7Ej6N2zXTkVZ30QT2UYJmQgdJGFMGiTohfBznyak8FuQpXxKc+RI64eOpDsOxDecjj3P58H0qW+x0TPvWTwxlGvic6K6rvMjnjYtHYpa+hb8tu9huJYQksoxq6jeOHP/wSGDZyyiRJM/VtHoi3/y6TUKRpqjGkDBK8k0dbujn/zpHQEJg8caVvjiXhTPtjJG5+Y3bHR8YpvHNM16NG2sjwzokSeufouy+V2O9pwOfGfRTxpwcYguGcB+5lXLRdC3KeY6CGe3fPFPqVxg26LpPGLQqnAw5s1t0HMzpgKmqdAudTijhkXdcK0hCjYcZx9zfxekHJxKuy6+2LOfGm4dZfLLwr/Na/DLvssssuu+zy38sPcOk8zGVsoY4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1" name="AutoShape 4" descr="data:image/png;base64,iVBORw0KGgoAAAANSUhEUgAAAJcAAAA0CAMAAACwyVoLAAAAZlBMVEVIZ6r///9FZak4XKU6XqZCY6g/Yad7jr6Xpcu3v9o1WqTM0uQyWKMuVqLb3+zv8fZadLGlsdHq7PT3+PskUKDi5fBNa6zAyN6grdCst9Vje7RvhLmOncZof7bT2OhTb64aS5+DlMGAopX6AAAEMUlEQVRYhe1Y69KiMAzFNi3SiyAICCh8vv9LbpuUi7p+CzuzOzuz5I+0TZPTJD3pGEW77LLLLrvssss6YU5+b9v2PetVgWdtmw0bHUjLWTZsAyasEsNKR8w06cHJCba5eORpcbjKTXu60u1JVjlisjyglHwTLnn0m47bcMV+zzpc8nr4J3HZ3OumfV9vcvHncXnVIjJqW7j+OC7AmlfbQP01XHOw3i/+E0tNgwnXG4m9Tszj1biEtV+I68taFzIGdmgrKyPrBKEyx1JZm4HFuEir3EAZMeMCA25GTZ6VrdpM2jmMYFnrbIJ4xuU9WPEBFovTHMu+yPO05kyeCzfIH6b0Y7ddiCuxSH522vx2wsEp5hOuSvsf3VIM4K6LoE7IZEXkWNQtX+KqnIc8zT6FKz7MUvORyQ43b0vzSNzTaXkQrJwGiQ24rkWYiT0O00waxd1PQFxMM1c14zI1fny6ak+4GttPRgvExbJ5tVc8XyhfgXDNkrFINcuJljl+X05c+YiL5nP41MSecB3vhKnWNNYKCGhZ16fD0SD/5nHb+bAVbMR1qim5tWItfqTBwMlGho6ia4paNeJSON99vstMCEU23AfGtv8CBWhGGwpXfAGwUAHaAsGk9MsPTrhiC5cbfnFAA/UFVIQG7vJBYVFwQaiNIlwXjGttPsLyrMARl2KMiL91dwTQpbbHxXZW0ZyU8uLDmBhc7f2qxYh1lGhfM4CxPdvE/zykd4OBN4SLYV5+8RKZ+Ev5Q6berMCM6guZpctMSTpdnRzLGTW+JwDPf5sZmgpT4wEO6N/6C1RIxNX0I9xVuDBwqZ0w6AvmpaNzEdZZAi7ke3mecfX+YGwgAxhH6Q0oLEqqr5z2fw/rL+EyC1w4e1qNi/Lo00DX+Gd5zHUf5Gxe8/j4kEfxlkc87/UX3WjCRXWfvdZ9gi2dhbr/MkECf+m3uvctiQws6174r7Hu8QnjCW8VLrrm2iolnniiM8BVFXhiACGE5HIY+cvxhCWeAE4kbrmpsE108MAYC8WNpiMGXLcVmZxwMSLnvA4sqBUnxuyTpD/cDBZRcX7Ej6N2zXTkVZ30QT2UYJmQgdJGFMGiTohfBznyak8FuQpXxKc+RI64eOpDsOxDecjj3P58H0qW+x0TPvWTwxlGvic6K6rvMjnjYtHYpa+hb8tu9huJYQksoxq6jeOHP/wSGDZyyiRJM/VtHoi3/y6TUKRpqjGkDBK8k0dbujn/zpHQEJg8caVvjiXhTPtjJG5+Y3bHR8YpvHNM16NG2sjwzokSeufouy+V2O9pwOfGfRTxpwcYguGcB+5lXLRdC3KeY6CGe3fPFPqVxg26LpPGLQqnAw5s1t0HMzpgKmqdAudTijhkXdcK0hCjYcZx9zfxekHJxKuy6+2LOfGm4dZfLLwr/Na/DLvssssuu+zy38sPcOk8zGVsoY4AAAAASUVORK5CYII=">
            <a:extLst>
              <a:ext uri="{FF2B5EF4-FFF2-40B4-BE49-F238E27FC236}">
                <a16:creationId xmlns:a16="http://schemas.microsoft.com/office/drawing/2014/main" id="{129DDE7F-551D-478C-B563-1F1C7F80D5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C90D3E89-4248-4B48-B1D6-5BFE1A23464C}"/>
              </a:ext>
            </a:extLst>
          </p:cNvPr>
          <p:cNvSpPr txBox="1">
            <a:spLocks/>
          </p:cNvSpPr>
          <p:nvPr/>
        </p:nvSpPr>
        <p:spPr>
          <a:xfrm>
            <a:off x="310896" y="16033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Wellbeing Wednesday January 2023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D9EFC0C-6E51-4BDE-A596-C814A16224D0}"/>
              </a:ext>
            </a:extLst>
          </p:cNvPr>
          <p:cNvSpPr txBox="1">
            <a:spLocks/>
          </p:cNvSpPr>
          <p:nvPr/>
        </p:nvSpPr>
        <p:spPr>
          <a:xfrm>
            <a:off x="5485285" y="143426"/>
            <a:ext cx="9567633" cy="3042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dirty="0"/>
              <a:t>This week we look at </a:t>
            </a:r>
            <a:br>
              <a:rPr lang="en-GB" sz="2000" dirty="0"/>
            </a:br>
            <a:r>
              <a:rPr lang="en-GB" sz="2000" b="1" dirty="0">
                <a:solidFill>
                  <a:srgbClr val="BE0077"/>
                </a:solidFill>
              </a:rPr>
              <a:t>Psychological Staff Support Team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C7CCBA-C802-43C3-A4A7-7CEE90EDFE22}"/>
              </a:ext>
            </a:extLst>
          </p:cNvPr>
          <p:cNvSpPr/>
          <p:nvPr/>
        </p:nvSpPr>
        <p:spPr>
          <a:xfrm>
            <a:off x="408750" y="735063"/>
            <a:ext cx="113744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/>
              <a:t>Who are the Psychological Staff Support Team? </a:t>
            </a:r>
          </a:p>
          <a:p>
            <a:r>
              <a:rPr lang="en-GB" sz="1200" dirty="0"/>
              <a:t>The team, which currently consists of one Psychologist and two Assistant Psychologists supported by a dedicated Administrator trained in Mental Health First Aid, provide confidential workplace support for MTW staff experiencing distress impacting on their emotional and psychological health.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6C63EA-5122-438A-9BB9-C6F529B3F3F2}"/>
              </a:ext>
            </a:extLst>
          </p:cNvPr>
          <p:cNvSpPr txBox="1"/>
          <p:nvPr/>
        </p:nvSpPr>
        <p:spPr>
          <a:xfrm>
            <a:off x="93522" y="1418774"/>
            <a:ext cx="370027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1400" b="1" u="sng" dirty="0"/>
              <a:t>What do the team do?</a:t>
            </a:r>
          </a:p>
          <a:p>
            <a:pPr fontAlgn="base"/>
            <a:r>
              <a:rPr lang="en-GB" sz="1200" dirty="0"/>
              <a:t>Individual consultations at Pembury, Maidstone and virtually are available to assess the nature of your difficulties and understand if information, psychoeducation, guided self-help or goal-focussed interventions could be of immediate benefit from the team. Where appropriate a brief episode of therapeutic support may be available to enhance your coping and prevent your emotional distress becoming more overwhelming. </a:t>
            </a:r>
          </a:p>
          <a:p>
            <a:pPr fontAlgn="base"/>
            <a:r>
              <a:rPr lang="en-GB" sz="1200" dirty="0"/>
              <a:t>If specialist or crisis support is indicated within the community or mental health services the team can help facilitate referrals should you need out of hours or multidisciplinary input.</a:t>
            </a:r>
          </a:p>
          <a:p>
            <a:pPr fontAlgn="base"/>
            <a:r>
              <a:rPr lang="en-GB" sz="1200" dirty="0"/>
              <a:t>Other services provided by our team include: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GB" sz="1200" dirty="0"/>
              <a:t>Incident Defuse and Debriefs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GB" sz="1200" dirty="0"/>
              <a:t>Mental Health First Aid Supervision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GB" sz="1200" dirty="0"/>
              <a:t>Departmental Drop ins/Mindfulness Sessions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GB" sz="1200" dirty="0"/>
              <a:t>Wellbeing Awareness Training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GB" sz="1200" dirty="0"/>
              <a:t>Consultation for Managers</a:t>
            </a:r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en-GB" sz="1200" dirty="0"/>
              <a:t>Team based Reflective In-reach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8384C8-64B8-4526-9525-517EC8288F7E}"/>
              </a:ext>
            </a:extLst>
          </p:cNvPr>
          <p:cNvSpPr txBox="1"/>
          <p:nvPr/>
        </p:nvSpPr>
        <p:spPr>
          <a:xfrm>
            <a:off x="5762811" y="4150488"/>
            <a:ext cx="3838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Recent Feedback from MTW staff members who have accessed the team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EB9D8EAF-D7C3-45DA-B59D-7D11229F7F35}"/>
              </a:ext>
            </a:extLst>
          </p:cNvPr>
          <p:cNvSpPr/>
          <p:nvPr/>
        </p:nvSpPr>
        <p:spPr>
          <a:xfrm>
            <a:off x="3298370" y="4474902"/>
            <a:ext cx="2797629" cy="1720353"/>
          </a:xfrm>
          <a:prstGeom prst="wedgeRoundRectCallout">
            <a:avLst>
              <a:gd name="adj1" fmla="val 14639"/>
              <a:gd name="adj2" fmla="val -4857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I found the assistant psychologist, very approachable and friendly from the beginning. This instantly put me at ease &amp; I found it very easy to talk to them about anything on my mind. They were both a good listener &amp; proactive in directing me to the most effective help/treatment. We talked about setting goals &amp; taking things a step at a time so that it all feels more manageable, as I am easily overwhelmed. I would highly recommend this service. </a:t>
            </a:r>
            <a:endParaRPr lang="en-GB" sz="10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67A564-6A4B-48A6-960B-AB889F9074F9}"/>
              </a:ext>
            </a:extLst>
          </p:cNvPr>
          <p:cNvSpPr/>
          <p:nvPr/>
        </p:nvSpPr>
        <p:spPr>
          <a:xfrm>
            <a:off x="4096104" y="1323789"/>
            <a:ext cx="7860581" cy="70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0"/>
              </a:spcAft>
            </a:pPr>
            <a:r>
              <a:rPr lang="en-GB" sz="1400" b="1" u="sng" dirty="0">
                <a:solidFill>
                  <a:srgbClr val="3F3F3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do I get an appointment with the team? </a:t>
            </a: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solidFill>
                  <a:srgbClr val="3F3F3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team now has referral forms that can be quickly accessed and completed 24/7 so that staff can refer themselves, someone else (with consent) or a team. Scan the QR code below or click the link to complete the relevant form.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7C5DB8D-319E-4915-911C-3F51665E9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929789"/>
              </p:ext>
            </p:extLst>
          </p:nvPr>
        </p:nvGraphicFramePr>
        <p:xfrm>
          <a:off x="4552336" y="2068019"/>
          <a:ext cx="6349320" cy="204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1574">
                  <a:extLst>
                    <a:ext uri="{9D8B030D-6E8A-4147-A177-3AD203B41FA5}">
                      <a16:colId xmlns:a16="http://schemas.microsoft.com/office/drawing/2014/main" val="3650660670"/>
                    </a:ext>
                  </a:extLst>
                </a:gridCol>
                <a:gridCol w="1796142">
                  <a:extLst>
                    <a:ext uri="{9D8B030D-6E8A-4147-A177-3AD203B41FA5}">
                      <a16:colId xmlns:a16="http://schemas.microsoft.com/office/drawing/2014/main" val="1449755360"/>
                    </a:ext>
                  </a:extLst>
                </a:gridCol>
                <a:gridCol w="1849519">
                  <a:extLst>
                    <a:ext uri="{9D8B030D-6E8A-4147-A177-3AD203B41FA5}">
                      <a16:colId xmlns:a16="http://schemas.microsoft.com/office/drawing/2014/main" val="759536240"/>
                    </a:ext>
                  </a:extLst>
                </a:gridCol>
                <a:gridCol w="1882085">
                  <a:extLst>
                    <a:ext uri="{9D8B030D-6E8A-4147-A177-3AD203B41FA5}">
                      <a16:colId xmlns:a16="http://schemas.microsoft.com/office/drawing/2014/main" val="3906849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 yourself</a:t>
                      </a:r>
                      <a:endParaRPr lang="en-GB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 someone else</a:t>
                      </a:r>
                      <a:endParaRPr lang="en-GB" sz="14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0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sng" kern="1200" dirty="0">
                          <a:solidFill>
                            <a:srgbClr val="E6008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 a team </a:t>
                      </a:r>
                      <a:endParaRPr lang="en-GB" sz="1400" dirty="0">
                        <a:solidFill>
                          <a:srgbClr val="E6008E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E60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0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549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Link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https://forms.office.com/r/vmMU2CmmHc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https://forms.office.com/r/Ps9jyHWZnL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0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https://forms.office.com/r/Abs1SnBKi7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rgbClr val="E60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0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0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539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QR Code</a:t>
                      </a:r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0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rgbClr val="E60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0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382628"/>
                  </a:ext>
                </a:extLst>
              </a:tr>
            </a:tbl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828B70A9-3EC3-41DC-8EA3-4584E4292DCD}"/>
              </a:ext>
            </a:extLst>
          </p:cNvPr>
          <p:cNvGrpSpPr/>
          <p:nvPr/>
        </p:nvGrpSpPr>
        <p:grpSpPr>
          <a:xfrm>
            <a:off x="5782259" y="3091639"/>
            <a:ext cx="4634842" cy="895262"/>
            <a:chOff x="5352672" y="3317651"/>
            <a:chExt cx="4634842" cy="895262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CE333799-CCE9-4E8F-868C-C34DE8741AF9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5352672" y="3317651"/>
              <a:ext cx="857712" cy="895261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A2FEBB21-EBB3-4623-B38F-1883C46DBC2E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7252525" y="3317652"/>
              <a:ext cx="857713" cy="895261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E4ECBD13-629D-431F-9F49-9B84A1C733BA}"/>
                </a:ext>
              </a:extLst>
            </p:cNvPr>
            <p:cNvPicPr/>
            <p:nvPr/>
          </p:nvPicPr>
          <p:blipFill rotWithShape="1">
            <a:blip r:embed="rId8"/>
            <a:srcRect t="1115" r="937"/>
            <a:stretch/>
          </p:blipFill>
          <p:spPr bwMode="auto">
            <a:xfrm>
              <a:off x="9129801" y="3330263"/>
              <a:ext cx="857713" cy="882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B5D690B6-767D-4A63-8559-1F90FED793BF}"/>
              </a:ext>
            </a:extLst>
          </p:cNvPr>
          <p:cNvSpPr/>
          <p:nvPr/>
        </p:nvSpPr>
        <p:spPr>
          <a:xfrm>
            <a:off x="6600208" y="4791975"/>
            <a:ext cx="2222364" cy="1035554"/>
          </a:xfrm>
          <a:prstGeom prst="wedgeRoundRectCallout">
            <a:avLst>
              <a:gd name="adj1" fmla="val -20833"/>
              <a:gd name="adj2" fmla="val 4746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Excellent, I felt listened too, made me feel comfortable to share my problems 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6DF3BEAF-BF97-4C19-8435-0860B5B688C7}"/>
              </a:ext>
            </a:extLst>
          </p:cNvPr>
          <p:cNvSpPr/>
          <p:nvPr/>
        </p:nvSpPr>
        <p:spPr>
          <a:xfrm>
            <a:off x="9326782" y="4474901"/>
            <a:ext cx="2771696" cy="1746285"/>
          </a:xfrm>
          <a:prstGeom prst="wedgeRoundRectCallout">
            <a:avLst>
              <a:gd name="adj1" fmla="val -21132"/>
              <a:gd name="adj2" fmla="val 48081"/>
              <a:gd name="adj3" fmla="val 16667"/>
            </a:avLst>
          </a:prstGeom>
          <a:solidFill>
            <a:srgbClr val="FFB3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I was so impressed with the offer of support and it is at a time when I desperately need it. Without doubt it helped me find tools to stay mentally well, and some suggestions how to manage my working day to improve my mental health. I was also referred on to other services, which I am now using. I was accommodated near to my work base. No improvements from me.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01E3D8-708B-4ABB-BD11-CB7B57D4B087}"/>
              </a:ext>
            </a:extLst>
          </p:cNvPr>
          <p:cNvSpPr txBox="1"/>
          <p:nvPr/>
        </p:nvSpPr>
        <p:spPr>
          <a:xfrm>
            <a:off x="155575" y="5410180"/>
            <a:ext cx="41749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64B22D"/>
                </a:solidFill>
              </a:rPr>
              <a:t>Contact details for the team</a:t>
            </a:r>
          </a:p>
          <a:p>
            <a:r>
              <a:rPr lang="en-GB" sz="1400" dirty="0"/>
              <a:t>Call - 01892 633608</a:t>
            </a:r>
          </a:p>
          <a:p>
            <a:r>
              <a:rPr lang="en-US" sz="1400" dirty="0"/>
              <a:t>Email – </a:t>
            </a:r>
            <a:r>
              <a:rPr lang="en-US" sz="1400" u="sng" dirty="0">
                <a:hlinkClick r:id="rId9"/>
              </a:rPr>
              <a:t>mtw-tr.psychologicaloh@nhs.net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3354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28285</TotalTime>
  <Words>508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Wright</dc:creator>
  <cp:lastModifiedBy>Kathryn DANCE</cp:lastModifiedBy>
  <cp:revision>454</cp:revision>
  <dcterms:created xsi:type="dcterms:W3CDTF">2020-02-14T10:43:33Z</dcterms:created>
  <dcterms:modified xsi:type="dcterms:W3CDTF">2023-01-06T11:06:38Z</dcterms:modified>
</cp:coreProperties>
</file>